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5" r:id="rId5"/>
    <p:sldId id="266" r:id="rId6"/>
    <p:sldId id="262" r:id="rId7"/>
    <p:sldId id="263" r:id="rId8"/>
    <p:sldId id="264" r:id="rId9"/>
    <p:sldId id="267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95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06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4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0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410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735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04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02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24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32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155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3A4B2-3CEA-4104-B938-8D45BD36D5C5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04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22.png"/><Relationship Id="rId1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8.jpe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942" y="681744"/>
            <a:ext cx="9062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 smtClean="0"/>
              <a:t>EL PAISATGE</a:t>
            </a:r>
            <a:endParaRPr lang="es-ES" sz="8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69" y="4654814"/>
            <a:ext cx="1524132" cy="1524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8" y="2352663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220" y="4654943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10" y="4654944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220" y="2401410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10" y="2450156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1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7555" y="3009948"/>
            <a:ext cx="2611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ELEMENTS DEL PAISATGE</a:t>
            </a:r>
            <a:endParaRPr lang="es-ES" sz="2800" b="1" dirty="0"/>
          </a:p>
        </p:txBody>
      </p:sp>
      <p:sp>
        <p:nvSpPr>
          <p:cNvPr id="5" name="Abrir llave 4"/>
          <p:cNvSpPr/>
          <p:nvPr/>
        </p:nvSpPr>
        <p:spPr>
          <a:xfrm>
            <a:off x="2781781" y="341193"/>
            <a:ext cx="600501" cy="629161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3301472" y="786964"/>
            <a:ext cx="2681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ELEMENTS </a:t>
            </a:r>
            <a:r>
              <a:rPr lang="es-ES" sz="2000" b="1" u="sng" dirty="0" smtClean="0"/>
              <a:t>NATURALS</a:t>
            </a:r>
            <a:r>
              <a:rPr lang="es-ES" sz="2000" b="1" dirty="0" smtClean="0"/>
              <a:t>.</a:t>
            </a:r>
            <a:endParaRPr lang="es-ES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315736" y="4367682"/>
            <a:ext cx="2620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ELEMENTS </a:t>
            </a:r>
            <a:r>
              <a:rPr lang="es-ES" sz="2000" b="1" u="sng" dirty="0" smtClean="0"/>
              <a:t>HUMANS</a:t>
            </a:r>
            <a:r>
              <a:rPr lang="es-ES" sz="2800" b="1" dirty="0" smtClean="0"/>
              <a:t>.</a:t>
            </a:r>
            <a:endParaRPr lang="es-ES" sz="28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3093343" y="786964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1-</a:t>
            </a:r>
            <a:endParaRPr lang="es-ES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3107607" y="4435552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2</a:t>
            </a:r>
            <a:r>
              <a:rPr lang="es-ES" sz="2000" b="1" dirty="0" smtClean="0"/>
              <a:t>-</a:t>
            </a:r>
            <a:endParaRPr lang="es-ES" sz="2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3301471" y="1401113"/>
            <a:ext cx="2925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013" indent="-100013">
              <a:buFont typeface="Arial" panose="020B0604020202020204" pitchFamily="34" charset="0"/>
              <a:buChar char="•"/>
            </a:pPr>
            <a:r>
              <a:rPr lang="es-ES" sz="2000" i="1" dirty="0" smtClean="0"/>
              <a:t>Es </a:t>
            </a:r>
            <a:r>
              <a:rPr lang="es-ES" sz="2000" i="1" dirty="0" err="1" smtClean="0"/>
              <a:t>troben</a:t>
            </a:r>
            <a:r>
              <a:rPr lang="es-ES" sz="2000" i="1" dirty="0" smtClean="0"/>
              <a:t> a la natura</a:t>
            </a:r>
            <a:r>
              <a:rPr lang="es-ES" sz="1600" b="1" dirty="0" smtClean="0"/>
              <a:t>.</a:t>
            </a:r>
            <a:endParaRPr lang="es-ES" sz="16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672785" y="1416117"/>
            <a:ext cx="1666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Por </a:t>
            </a:r>
            <a:r>
              <a:rPr lang="es-ES" sz="2000" i="1" dirty="0" err="1" smtClean="0"/>
              <a:t>exemple</a:t>
            </a:r>
            <a:r>
              <a:rPr lang="es-ES" sz="1600" b="1" dirty="0" smtClean="0"/>
              <a:t>: </a:t>
            </a:r>
            <a:endParaRPr lang="es-ES" sz="16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102498" y="505562"/>
            <a:ext cx="1903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La </a:t>
            </a:r>
            <a:r>
              <a:rPr lang="es-ES" sz="2000" i="1" dirty="0" err="1" smtClean="0"/>
              <a:t>vegetació</a:t>
            </a:r>
            <a:endParaRPr lang="es-ES" sz="2000" i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100802" y="1458265"/>
            <a:ext cx="1410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</a:t>
            </a:r>
            <a:r>
              <a:rPr lang="es-ES" sz="2000" i="1" dirty="0" err="1"/>
              <a:t>L</a:t>
            </a:r>
            <a:r>
              <a:rPr lang="es-ES" sz="2000" i="1" dirty="0" err="1" smtClean="0"/>
              <a:t>’aigua</a:t>
            </a:r>
            <a:endParaRPr lang="es-ES" sz="2000" i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110165" y="2425458"/>
            <a:ext cx="1410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El </a:t>
            </a:r>
            <a:r>
              <a:rPr lang="es-ES" sz="2000" i="1" dirty="0" err="1" smtClean="0"/>
              <a:t>relleu</a:t>
            </a:r>
            <a:endParaRPr lang="es-ES" sz="2000" i="1" dirty="0"/>
          </a:p>
        </p:txBody>
      </p:sp>
      <p:sp>
        <p:nvSpPr>
          <p:cNvPr id="15" name="Abrir llave 14"/>
          <p:cNvSpPr/>
          <p:nvPr/>
        </p:nvSpPr>
        <p:spPr>
          <a:xfrm>
            <a:off x="7646602" y="506320"/>
            <a:ext cx="324980" cy="230647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7852590" y="511121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1-</a:t>
            </a:r>
            <a:endParaRPr lang="es-ES" sz="20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857710" y="1458265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2</a:t>
            </a:r>
            <a:r>
              <a:rPr lang="es-ES" sz="2000" dirty="0" smtClean="0"/>
              <a:t>-</a:t>
            </a:r>
            <a:endParaRPr lang="es-ES" sz="20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894369" y="2416527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3-</a:t>
            </a:r>
            <a:endParaRPr lang="es-ES" sz="20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299094" y="5162368"/>
            <a:ext cx="3365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013" indent="-100013">
              <a:buFont typeface="Arial" panose="020B0604020202020204" pitchFamily="34" charset="0"/>
              <a:buChar char="•"/>
            </a:pPr>
            <a:r>
              <a:rPr lang="es-ES" sz="2000" i="1" dirty="0" err="1" smtClean="0"/>
              <a:t>Construïts</a:t>
            </a:r>
            <a:r>
              <a:rPr lang="es-ES" sz="2000" i="1" dirty="0" smtClean="0"/>
              <a:t> per les </a:t>
            </a:r>
            <a:r>
              <a:rPr lang="es-ES" sz="2000" i="1" dirty="0" err="1" smtClean="0"/>
              <a:t>humans</a:t>
            </a:r>
            <a:r>
              <a:rPr lang="es-ES" sz="2000" i="1" dirty="0" smtClean="0"/>
              <a:t>.</a:t>
            </a:r>
            <a:endParaRPr lang="es-ES" sz="2000" i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169403" y="5173798"/>
            <a:ext cx="163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Por </a:t>
            </a:r>
            <a:r>
              <a:rPr lang="es-ES" sz="2000" i="1" dirty="0" err="1" smtClean="0"/>
              <a:t>exemple</a:t>
            </a:r>
            <a:r>
              <a:rPr lang="es-ES" sz="2000" i="1" dirty="0" smtClean="0"/>
              <a:t>: </a:t>
            </a:r>
            <a:endParaRPr lang="es-ES" sz="2000" i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8115898" y="4255557"/>
            <a:ext cx="175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Les </a:t>
            </a:r>
            <a:r>
              <a:rPr lang="es-ES" sz="2000" i="1" dirty="0" err="1" smtClean="0"/>
              <a:t>carreteres</a:t>
            </a:r>
            <a:endParaRPr lang="es-ES" sz="2000" i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8114202" y="5208260"/>
            <a:ext cx="1410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Les cases</a:t>
            </a:r>
            <a:endParaRPr lang="es-ES" sz="2000" i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8143193" y="6160963"/>
            <a:ext cx="2120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Camp de </a:t>
            </a:r>
            <a:r>
              <a:rPr lang="es-ES" sz="2000" i="1" dirty="0" err="1" smtClean="0"/>
              <a:t>conreu</a:t>
            </a:r>
            <a:endParaRPr lang="es-ES" sz="2000" i="1" dirty="0"/>
          </a:p>
        </p:txBody>
      </p:sp>
      <p:sp>
        <p:nvSpPr>
          <p:cNvPr id="31" name="Abrir llave 30"/>
          <p:cNvSpPr/>
          <p:nvPr/>
        </p:nvSpPr>
        <p:spPr>
          <a:xfrm>
            <a:off x="7674066" y="4277768"/>
            <a:ext cx="324980" cy="230647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/>
          <p:cNvSpPr txBox="1"/>
          <p:nvPr/>
        </p:nvSpPr>
        <p:spPr>
          <a:xfrm>
            <a:off x="7865990" y="4261116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1-</a:t>
            </a:r>
            <a:endParaRPr lang="es-ES" sz="20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7871110" y="5208260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2</a:t>
            </a:r>
            <a:r>
              <a:rPr lang="es-ES" sz="2000" dirty="0" smtClean="0"/>
              <a:t>-</a:t>
            </a:r>
            <a:endParaRPr lang="es-ES" sz="20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7907769" y="6166522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3-</a:t>
            </a:r>
            <a:endParaRPr lang="es-ES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39" y="2335661"/>
            <a:ext cx="688598" cy="688598"/>
          </a:xfrm>
          <a:prstGeom prst="rect">
            <a:avLst/>
          </a:prstGeom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079" y="1432726"/>
            <a:ext cx="538907" cy="53890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986" y="358727"/>
            <a:ext cx="647701" cy="64770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614" y="4072406"/>
            <a:ext cx="590551" cy="59055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831" y="5128585"/>
            <a:ext cx="604838" cy="60483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379" y="6025988"/>
            <a:ext cx="602108" cy="602108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9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6" grpId="1"/>
      <p:bldP spid="7" grpId="0"/>
      <p:bldP spid="7" grpId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7958" y="295298"/>
            <a:ext cx="1740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EL RELLEU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847536" y="2982460"/>
            <a:ext cx="2620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PLANA</a:t>
            </a:r>
            <a:r>
              <a:rPr lang="es-ES" sz="2800" b="1" dirty="0" smtClean="0"/>
              <a:t>.</a:t>
            </a:r>
            <a:endParaRPr lang="es-ES" sz="28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559670" y="3050940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2</a:t>
            </a:r>
            <a:r>
              <a:rPr lang="es-ES" sz="2000" b="1" dirty="0" smtClean="0"/>
              <a:t>-</a:t>
            </a:r>
            <a:endParaRPr lang="es-ES" sz="20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2960625" y="4908659"/>
            <a:ext cx="2620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COSTA</a:t>
            </a:r>
            <a:r>
              <a:rPr lang="es-ES" sz="2800" b="1" dirty="0" smtClean="0"/>
              <a:t>.</a:t>
            </a:r>
            <a:endParaRPr lang="es-ES" sz="28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2713146" y="4990825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3-</a:t>
            </a:r>
            <a:endParaRPr lang="es-ES" sz="2000" b="1" dirty="0"/>
          </a:p>
        </p:txBody>
      </p:sp>
      <p:sp>
        <p:nvSpPr>
          <p:cNvPr id="39" name="CuadroTexto 38"/>
          <p:cNvSpPr txBox="1"/>
          <p:nvPr/>
        </p:nvSpPr>
        <p:spPr>
          <a:xfrm>
            <a:off x="359654" y="726947"/>
            <a:ext cx="510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 smtClean="0"/>
              <a:t> </a:t>
            </a:r>
            <a:r>
              <a:rPr lang="es-ES" sz="2000" i="1" dirty="0" err="1" smtClean="0"/>
              <a:t>Són</a:t>
            </a:r>
            <a:r>
              <a:rPr lang="es-ES" sz="2000" i="1" dirty="0" smtClean="0"/>
              <a:t> Formes </a:t>
            </a:r>
            <a:r>
              <a:rPr lang="es-ES" sz="2000" i="1" dirty="0" err="1" smtClean="0"/>
              <a:t>diferents</a:t>
            </a:r>
            <a:r>
              <a:rPr lang="es-ES" sz="2000" i="1" dirty="0" smtClean="0"/>
              <a:t> que hi ha en un </a:t>
            </a:r>
            <a:r>
              <a:rPr lang="es-ES" sz="2000" i="1" dirty="0" err="1" smtClean="0"/>
              <a:t>terreny</a:t>
            </a:r>
            <a:r>
              <a:rPr lang="es-ES" sz="2000" i="1" dirty="0" smtClean="0"/>
              <a:t>.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3733611" y="3051553"/>
            <a:ext cx="5599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err="1" smtClean="0"/>
              <a:t>Està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format</a:t>
            </a:r>
            <a:r>
              <a:rPr lang="es-ES" sz="2000" i="1" dirty="0" smtClean="0"/>
              <a:t> per </a:t>
            </a:r>
            <a:r>
              <a:rPr lang="es-ES" sz="2000" i="1" dirty="0" err="1" smtClean="0"/>
              <a:t>extensions</a:t>
            </a:r>
            <a:r>
              <a:rPr lang="es-ES" sz="2000" i="1" dirty="0" smtClean="0"/>
              <a:t> de </a:t>
            </a:r>
            <a:r>
              <a:rPr lang="es-ES" sz="2000" i="1" dirty="0" err="1" smtClean="0"/>
              <a:t>terreny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grans</a:t>
            </a:r>
            <a:r>
              <a:rPr lang="es-ES" sz="2000" i="1" dirty="0" smtClean="0"/>
              <a:t> i </a:t>
            </a:r>
            <a:r>
              <a:rPr lang="es-ES" sz="2000" i="1" dirty="0" err="1" smtClean="0"/>
              <a:t>llises</a:t>
            </a:r>
            <a:r>
              <a:rPr lang="es-ES" sz="2000" b="1" dirty="0" smtClean="0"/>
              <a:t>.</a:t>
            </a:r>
            <a:endParaRPr lang="es-ES" sz="2000" b="1" dirty="0"/>
          </a:p>
        </p:txBody>
      </p:sp>
      <p:sp>
        <p:nvSpPr>
          <p:cNvPr id="43" name="CuadroTexto 42"/>
          <p:cNvSpPr txBox="1"/>
          <p:nvPr/>
        </p:nvSpPr>
        <p:spPr>
          <a:xfrm>
            <a:off x="3789031" y="4999649"/>
            <a:ext cx="5599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El formen les </a:t>
            </a:r>
            <a:r>
              <a:rPr lang="es-ES" sz="2000" i="1" dirty="0" err="1" smtClean="0"/>
              <a:t>terres</a:t>
            </a:r>
            <a:r>
              <a:rPr lang="es-ES" sz="2000" i="1" dirty="0" smtClean="0"/>
              <a:t> que hi ha a </a:t>
            </a:r>
            <a:r>
              <a:rPr lang="es-ES" sz="2000" i="1" u="sng" dirty="0" smtClean="0"/>
              <a:t>tocar del mar</a:t>
            </a:r>
            <a:r>
              <a:rPr lang="es-ES" sz="2000" i="1" dirty="0" smtClean="0"/>
              <a:t>.</a:t>
            </a:r>
            <a:endParaRPr lang="es-ES" sz="2000" i="1" dirty="0"/>
          </a:p>
        </p:txBody>
      </p:sp>
      <p:sp>
        <p:nvSpPr>
          <p:cNvPr id="44" name="CuadroTexto 43"/>
          <p:cNvSpPr txBox="1"/>
          <p:nvPr/>
        </p:nvSpPr>
        <p:spPr>
          <a:xfrm>
            <a:off x="709755" y="3688609"/>
            <a:ext cx="1273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 smtClean="0"/>
              <a:t>Poden ser.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28" y="5490749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25" y="1694527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25" y="3548719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CuadroTexto 16"/>
          <p:cNvSpPr txBox="1"/>
          <p:nvPr/>
        </p:nvSpPr>
        <p:spPr>
          <a:xfrm>
            <a:off x="2802717" y="1304154"/>
            <a:ext cx="1779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MUNTANYA.</a:t>
            </a:r>
            <a:endParaRPr lang="es-ES" sz="20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544367" y="1312835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1-</a:t>
            </a:r>
            <a:endParaRPr lang="es-ES" sz="20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242492" y="1295473"/>
            <a:ext cx="365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err="1" smtClean="0"/>
              <a:t>Són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altes</a:t>
            </a:r>
            <a:r>
              <a:rPr lang="es-ES" sz="2000" i="1" dirty="0" smtClean="0"/>
              <a:t> </a:t>
            </a:r>
            <a:r>
              <a:rPr lang="es-ES" sz="2000" i="1" u="sng" dirty="0" err="1" smtClean="0"/>
              <a:t>elevacions</a:t>
            </a:r>
            <a:r>
              <a:rPr lang="es-ES" sz="2000" i="1" dirty="0" smtClean="0"/>
              <a:t> </a:t>
            </a:r>
            <a:r>
              <a:rPr lang="es-ES" sz="2000" i="1" u="sng" dirty="0" smtClean="0"/>
              <a:t>del </a:t>
            </a:r>
            <a:r>
              <a:rPr lang="es-ES" sz="2000" i="1" u="sng" dirty="0" err="1" smtClean="0"/>
              <a:t>terreny</a:t>
            </a:r>
            <a:r>
              <a:rPr lang="es-ES" sz="2000" i="1" dirty="0" smtClean="0"/>
              <a:t>.</a:t>
            </a:r>
            <a:endParaRPr lang="es-ES" sz="2000" i="1" dirty="0"/>
          </a:p>
        </p:txBody>
      </p:sp>
      <p:sp>
        <p:nvSpPr>
          <p:cNvPr id="22" name="Abrir llave 21"/>
          <p:cNvSpPr/>
          <p:nvPr/>
        </p:nvSpPr>
        <p:spPr>
          <a:xfrm>
            <a:off x="2217337" y="1250167"/>
            <a:ext cx="600501" cy="540132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9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9" grpId="0"/>
      <p:bldP spid="9" grpId="1"/>
      <p:bldP spid="26" grpId="0"/>
      <p:bldP spid="26" grpId="1"/>
      <p:bldP spid="27" grpId="0"/>
      <p:bldP spid="27" grpId="1"/>
      <p:bldP spid="39" grpId="0"/>
      <p:bldP spid="42" grpId="0"/>
      <p:bldP spid="43" grpId="0"/>
      <p:bldP spid="44" grpId="0"/>
      <p:bldP spid="17" grpId="0"/>
      <p:bldP spid="17" grpId="1"/>
      <p:bldP spid="18" grpId="0"/>
      <p:bldP spid="18" grpId="1"/>
      <p:bldP spid="19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53817" y="455211"/>
            <a:ext cx="300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1</a:t>
            </a:r>
            <a:r>
              <a:rPr lang="es-ES" sz="2800" b="1" dirty="0" smtClean="0"/>
              <a:t>-MUNTANYA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331713" y="955366"/>
            <a:ext cx="36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err="1"/>
              <a:t>Són</a:t>
            </a:r>
            <a:r>
              <a:rPr lang="es-ES" sz="2000" i="1" dirty="0"/>
              <a:t> </a:t>
            </a:r>
            <a:r>
              <a:rPr lang="es-ES" sz="2000" i="1" dirty="0" err="1"/>
              <a:t>altes</a:t>
            </a:r>
            <a:r>
              <a:rPr lang="es-ES" sz="2000" i="1" dirty="0"/>
              <a:t> </a:t>
            </a:r>
            <a:r>
              <a:rPr lang="es-ES" sz="2000" i="1" u="sng" dirty="0" err="1"/>
              <a:t>elevacions</a:t>
            </a:r>
            <a:r>
              <a:rPr lang="es-ES" sz="2000" i="1" dirty="0"/>
              <a:t> </a:t>
            </a:r>
            <a:r>
              <a:rPr lang="es-ES" sz="2000" i="1" u="sng" dirty="0"/>
              <a:t>del </a:t>
            </a:r>
            <a:r>
              <a:rPr lang="es-ES" sz="2000" i="1" u="sng" dirty="0" err="1"/>
              <a:t>terreny</a:t>
            </a:r>
            <a:endParaRPr lang="es-ES" sz="2000" i="1" dirty="0" smtClean="0"/>
          </a:p>
        </p:txBody>
      </p:sp>
      <p:sp>
        <p:nvSpPr>
          <p:cNvPr id="27" name="CuadroTexto 26"/>
          <p:cNvSpPr txBox="1"/>
          <p:nvPr/>
        </p:nvSpPr>
        <p:spPr>
          <a:xfrm>
            <a:off x="559911" y="1504069"/>
            <a:ext cx="811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</a:t>
            </a:r>
            <a:r>
              <a:rPr lang="es-ES" sz="2000" b="1" i="1" dirty="0" err="1" smtClean="0"/>
              <a:t>Cim</a:t>
            </a:r>
            <a:endParaRPr lang="es-ES" sz="2000" b="1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83" y="1580197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96" y="4869824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96" y="3312445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CuadroTexto 17"/>
          <p:cNvSpPr txBox="1"/>
          <p:nvPr/>
        </p:nvSpPr>
        <p:spPr>
          <a:xfrm>
            <a:off x="1081084" y="1491446"/>
            <a:ext cx="4045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: </a:t>
            </a:r>
            <a:r>
              <a:rPr lang="es-ES" sz="2000" i="1" dirty="0" err="1" smtClean="0"/>
              <a:t>És</a:t>
            </a:r>
            <a:r>
              <a:rPr lang="es-ES" sz="2000" i="1" dirty="0" smtClean="0"/>
              <a:t> la </a:t>
            </a:r>
            <a:r>
              <a:rPr lang="es-ES" sz="2000" i="1" dirty="0" err="1" smtClean="0"/>
              <a:t>part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més</a:t>
            </a:r>
            <a:r>
              <a:rPr lang="es-ES" sz="2000" i="1" dirty="0" smtClean="0"/>
              <a:t> </a:t>
            </a:r>
            <a:r>
              <a:rPr lang="es-ES" sz="2000" i="1" u="sng" dirty="0" smtClean="0"/>
              <a:t>alta</a:t>
            </a:r>
            <a:r>
              <a:rPr lang="es-ES" sz="2000" i="1" dirty="0" smtClean="0"/>
              <a:t> de la </a:t>
            </a:r>
            <a:r>
              <a:rPr lang="es-ES" sz="2000" i="1" dirty="0" err="1" smtClean="0"/>
              <a:t>muntanya</a:t>
            </a:r>
            <a:endParaRPr lang="es-ES" sz="2000" i="1" dirty="0" smtClean="0"/>
          </a:p>
        </p:txBody>
      </p:sp>
      <p:sp>
        <p:nvSpPr>
          <p:cNvPr id="19" name="CuadroTexto 18"/>
          <p:cNvSpPr txBox="1"/>
          <p:nvPr/>
        </p:nvSpPr>
        <p:spPr>
          <a:xfrm>
            <a:off x="546058" y="2906318"/>
            <a:ext cx="635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</a:t>
            </a:r>
            <a:r>
              <a:rPr lang="es-ES" sz="2000" b="1" i="1" dirty="0" err="1" smtClean="0"/>
              <a:t>Peu</a:t>
            </a:r>
            <a:endParaRPr lang="es-ES" sz="2000" b="1" i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066796" y="2916053"/>
            <a:ext cx="4045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: </a:t>
            </a:r>
            <a:r>
              <a:rPr lang="es-ES" sz="2000" i="1" dirty="0" err="1" smtClean="0"/>
              <a:t>És</a:t>
            </a:r>
            <a:r>
              <a:rPr lang="es-ES" sz="2000" i="1" dirty="0" smtClean="0"/>
              <a:t> la </a:t>
            </a:r>
            <a:r>
              <a:rPr lang="es-ES" sz="2000" i="1" dirty="0" err="1" smtClean="0"/>
              <a:t>part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més</a:t>
            </a:r>
            <a:r>
              <a:rPr lang="es-ES" sz="2000" i="1" dirty="0" smtClean="0"/>
              <a:t> </a:t>
            </a:r>
            <a:r>
              <a:rPr lang="es-ES" sz="2000" i="1" u="sng" dirty="0" err="1" smtClean="0"/>
              <a:t>baixa</a:t>
            </a:r>
            <a:r>
              <a:rPr lang="es-ES" sz="2000" i="1" dirty="0" smtClean="0"/>
              <a:t> de la </a:t>
            </a:r>
            <a:r>
              <a:rPr lang="es-ES" sz="2000" i="1" dirty="0" err="1" smtClean="0"/>
              <a:t>muntanya</a:t>
            </a:r>
            <a:endParaRPr lang="es-ES" sz="2000" i="1" dirty="0" smtClean="0"/>
          </a:p>
        </p:txBody>
      </p:sp>
      <p:sp>
        <p:nvSpPr>
          <p:cNvPr id="21" name="CuadroTexto 20"/>
          <p:cNvSpPr txBox="1"/>
          <p:nvPr/>
        </p:nvSpPr>
        <p:spPr>
          <a:xfrm>
            <a:off x="1523747" y="3709036"/>
            <a:ext cx="4897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: </a:t>
            </a:r>
            <a:r>
              <a:rPr lang="es-ES" sz="2000" i="1" dirty="0" err="1" smtClean="0"/>
              <a:t>Conjunts</a:t>
            </a:r>
            <a:r>
              <a:rPr lang="es-ES" sz="2000" i="1" dirty="0" smtClean="0"/>
              <a:t> de </a:t>
            </a:r>
            <a:r>
              <a:rPr lang="es-ES" sz="2000" i="1" dirty="0" err="1" smtClean="0"/>
              <a:t>muntanyes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semblants</a:t>
            </a:r>
            <a:r>
              <a:rPr lang="es-ES" sz="2000" i="1" dirty="0" smtClean="0"/>
              <a:t> entre si.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59911" y="2151559"/>
            <a:ext cx="1185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err="1" smtClean="0"/>
              <a:t>Vessants</a:t>
            </a:r>
            <a:endParaRPr lang="es-ES" sz="2000" b="1" i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523747" y="2175211"/>
            <a:ext cx="3128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: El </a:t>
            </a:r>
            <a:r>
              <a:rPr lang="es-ES" sz="2000" i="1" dirty="0" err="1" smtClean="0"/>
              <a:t>costats</a:t>
            </a:r>
            <a:r>
              <a:rPr lang="es-ES" sz="2000" i="1" dirty="0" smtClean="0"/>
              <a:t> de la </a:t>
            </a:r>
            <a:r>
              <a:rPr lang="es-ES" sz="2000" i="1" dirty="0" err="1" smtClean="0"/>
              <a:t>muntanya</a:t>
            </a:r>
            <a:endParaRPr lang="es-ES" sz="2000" i="1" dirty="0" smtClean="0"/>
          </a:p>
        </p:txBody>
      </p:sp>
      <p:sp>
        <p:nvSpPr>
          <p:cNvPr id="24" name="CuadroTexto 23"/>
          <p:cNvSpPr txBox="1"/>
          <p:nvPr/>
        </p:nvSpPr>
        <p:spPr>
          <a:xfrm>
            <a:off x="490637" y="3709036"/>
            <a:ext cx="1199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err="1" smtClean="0"/>
              <a:t>Serralada</a:t>
            </a:r>
            <a:endParaRPr lang="es-ES" sz="2000" b="1" i="1" dirty="0"/>
          </a:p>
        </p:txBody>
      </p:sp>
      <p:sp>
        <p:nvSpPr>
          <p:cNvPr id="35" name="CuadroTexto 34"/>
          <p:cNvSpPr txBox="1"/>
          <p:nvPr/>
        </p:nvSpPr>
        <p:spPr>
          <a:xfrm>
            <a:off x="432597" y="5529316"/>
            <a:ext cx="1199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Valls</a:t>
            </a:r>
            <a:endParaRPr lang="es-ES" sz="2000" b="1" i="1" dirty="0"/>
          </a:p>
        </p:txBody>
      </p:sp>
      <p:sp>
        <p:nvSpPr>
          <p:cNvPr id="36" name="CuadroTexto 35"/>
          <p:cNvSpPr txBox="1"/>
          <p:nvPr/>
        </p:nvSpPr>
        <p:spPr>
          <a:xfrm>
            <a:off x="973388" y="5517985"/>
            <a:ext cx="4765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: </a:t>
            </a:r>
            <a:r>
              <a:rPr lang="es-ES" sz="2000" i="1" dirty="0" err="1" smtClean="0"/>
              <a:t>És</a:t>
            </a:r>
            <a:r>
              <a:rPr lang="es-ES" sz="2000" i="1" dirty="0" smtClean="0"/>
              <a:t> el </a:t>
            </a:r>
            <a:r>
              <a:rPr lang="es-ES" sz="2000" i="1" dirty="0" err="1" smtClean="0"/>
              <a:t>terreny</a:t>
            </a:r>
            <a:r>
              <a:rPr lang="es-ES" sz="2000" i="1" dirty="0" smtClean="0"/>
              <a:t> que </a:t>
            </a:r>
            <a:r>
              <a:rPr lang="es-ES" sz="2000" i="1" dirty="0" err="1" smtClean="0"/>
              <a:t>s’obren</a:t>
            </a:r>
            <a:r>
              <a:rPr lang="es-ES" sz="2000" i="1" dirty="0" smtClean="0"/>
              <a:t> entre </a:t>
            </a:r>
            <a:r>
              <a:rPr lang="es-ES" sz="2000" i="1" dirty="0" err="1" smtClean="0"/>
              <a:t>muntanyes</a:t>
            </a:r>
            <a:endParaRPr lang="es-ES" sz="2000" i="1" dirty="0" smtClean="0"/>
          </a:p>
        </p:txBody>
      </p:sp>
      <p:sp>
        <p:nvSpPr>
          <p:cNvPr id="37" name="CuadroTexto 36"/>
          <p:cNvSpPr txBox="1"/>
          <p:nvPr/>
        </p:nvSpPr>
        <p:spPr>
          <a:xfrm>
            <a:off x="7483950" y="1414894"/>
            <a:ext cx="4765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: </a:t>
            </a:r>
            <a:r>
              <a:rPr lang="es-ES" sz="2000" i="1" dirty="0" err="1" smtClean="0"/>
              <a:t>Neixen</a:t>
            </a:r>
            <a:r>
              <a:rPr lang="es-ES" sz="2000" i="1" dirty="0" smtClean="0"/>
              <a:t> a </a:t>
            </a:r>
            <a:r>
              <a:rPr lang="es-ES" sz="2000" i="1" dirty="0" err="1" smtClean="0"/>
              <a:t>dalt</a:t>
            </a:r>
            <a:r>
              <a:rPr lang="es-ES" sz="2000" i="1" dirty="0" smtClean="0"/>
              <a:t> de les </a:t>
            </a:r>
            <a:r>
              <a:rPr lang="es-ES" sz="2000" i="1" dirty="0" err="1" smtClean="0"/>
              <a:t>muntanyes</a:t>
            </a:r>
            <a:endParaRPr lang="es-ES" sz="2000" i="1" dirty="0" smtClean="0"/>
          </a:p>
        </p:txBody>
      </p:sp>
      <p:sp>
        <p:nvSpPr>
          <p:cNvPr id="8" name="Elipse 7"/>
          <p:cNvSpPr/>
          <p:nvPr/>
        </p:nvSpPr>
        <p:spPr>
          <a:xfrm>
            <a:off x="5922756" y="1508855"/>
            <a:ext cx="201289" cy="1809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Elipse 37"/>
          <p:cNvSpPr/>
          <p:nvPr/>
        </p:nvSpPr>
        <p:spPr>
          <a:xfrm>
            <a:off x="5922756" y="2767377"/>
            <a:ext cx="201289" cy="1809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4957763" y="2300197"/>
            <a:ext cx="61436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>
            <a:off x="6473858" y="2300197"/>
            <a:ext cx="61436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>
            <a:off x="6969437" y="1414894"/>
            <a:ext cx="811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</a:t>
            </a:r>
            <a:r>
              <a:rPr lang="es-ES" sz="2000" b="1" i="1" dirty="0" err="1" smtClean="0"/>
              <a:t>Riu</a:t>
            </a:r>
            <a:endParaRPr lang="es-ES" sz="2000" b="1" i="1" dirty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1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5" grpId="0"/>
      <p:bldP spid="36" grpId="0"/>
      <p:bldP spid="37" grpId="0"/>
      <p:bldP spid="8" grpId="0" animBg="1"/>
      <p:bldP spid="38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10969" y="569515"/>
            <a:ext cx="300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2</a:t>
            </a:r>
            <a:r>
              <a:rPr lang="es-ES" sz="2800" b="1" dirty="0" smtClean="0"/>
              <a:t>-PLANA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573934" y="1535460"/>
            <a:ext cx="4586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err="1"/>
              <a:t>Són</a:t>
            </a:r>
            <a:r>
              <a:rPr lang="es-ES" sz="2000" i="1" dirty="0"/>
              <a:t> 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extensions</a:t>
            </a:r>
            <a:r>
              <a:rPr lang="es-ES" sz="2000" i="1" dirty="0" smtClean="0"/>
              <a:t> de </a:t>
            </a:r>
            <a:r>
              <a:rPr lang="es-ES" sz="2000" i="1" u="sng" dirty="0" err="1" smtClean="0"/>
              <a:t>terreny</a:t>
            </a:r>
            <a:r>
              <a:rPr lang="es-ES" sz="2000" i="1" u="sng" dirty="0" smtClean="0"/>
              <a:t> </a:t>
            </a:r>
            <a:r>
              <a:rPr lang="es-ES" sz="2000" i="1" u="sng" dirty="0" err="1" smtClean="0"/>
              <a:t>grans</a:t>
            </a:r>
            <a:r>
              <a:rPr lang="es-ES" sz="2000" i="1" u="sng" dirty="0" smtClean="0"/>
              <a:t> i </a:t>
            </a:r>
            <a:r>
              <a:rPr lang="es-ES" sz="2000" i="1" u="sng" dirty="0" err="1" smtClean="0"/>
              <a:t>llises</a:t>
            </a:r>
            <a:r>
              <a:rPr lang="es-ES" sz="2000" i="1" dirty="0" smtClean="0"/>
              <a:t>.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59911" y="3722140"/>
            <a:ext cx="963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</a:t>
            </a:r>
            <a:r>
              <a:rPr lang="es-ES" sz="2000" b="1" i="1" dirty="0" err="1" smtClean="0"/>
              <a:t>Turons</a:t>
            </a:r>
            <a:endParaRPr lang="es-ES" sz="2000" b="1" i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344329" y="3723372"/>
            <a:ext cx="4626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u="sng" dirty="0" smtClean="0"/>
              <a:t>: </a:t>
            </a:r>
            <a:r>
              <a:rPr lang="es-ES" sz="2000" i="1" u="sng" dirty="0" err="1" smtClean="0"/>
              <a:t>muntanyes</a:t>
            </a:r>
            <a:r>
              <a:rPr lang="es-ES" sz="2000" i="1" u="sng" dirty="0" smtClean="0"/>
              <a:t> </a:t>
            </a:r>
            <a:r>
              <a:rPr lang="es-ES" sz="2000" i="1" u="sng" dirty="0" err="1" smtClean="0"/>
              <a:t>baixes</a:t>
            </a:r>
            <a:r>
              <a:rPr lang="es-ES" sz="2000" i="1" u="sng" dirty="0" smtClean="0"/>
              <a:t> </a:t>
            </a:r>
            <a:r>
              <a:rPr lang="es-ES" sz="2000" i="1" dirty="0" smtClean="0"/>
              <a:t>i de </a:t>
            </a:r>
            <a:r>
              <a:rPr lang="es-ES" sz="2000" i="1" dirty="0" err="1" smtClean="0"/>
              <a:t>cimes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arrodonits</a:t>
            </a:r>
            <a:endParaRPr lang="es-ES" sz="2000" i="1" dirty="0" smtClean="0"/>
          </a:p>
        </p:txBody>
      </p:sp>
      <p:sp>
        <p:nvSpPr>
          <p:cNvPr id="22" name="CuadroTexto 21"/>
          <p:cNvSpPr txBox="1"/>
          <p:nvPr/>
        </p:nvSpPr>
        <p:spPr>
          <a:xfrm>
            <a:off x="6232155" y="3717015"/>
            <a:ext cx="963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err="1" smtClean="0"/>
              <a:t>Altiplà</a:t>
            </a:r>
            <a:endParaRPr lang="es-ES" sz="2000" b="1" i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946601" y="3726812"/>
            <a:ext cx="4873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: Plana que </a:t>
            </a:r>
            <a:r>
              <a:rPr lang="es-ES" sz="2000" i="1" u="sng" dirty="0" err="1" smtClean="0"/>
              <a:t>s’eleva</a:t>
            </a:r>
            <a:r>
              <a:rPr lang="es-ES" sz="2000" i="1" dirty="0" smtClean="0"/>
              <a:t> sobre les </a:t>
            </a:r>
            <a:r>
              <a:rPr lang="es-ES" sz="2000" i="1" u="sng" dirty="0" err="1" smtClean="0"/>
              <a:t>terres</a:t>
            </a:r>
            <a:r>
              <a:rPr lang="es-ES" sz="2000" i="1" u="sng" dirty="0" smtClean="0"/>
              <a:t> del </a:t>
            </a:r>
            <a:r>
              <a:rPr lang="es-ES" sz="2000" i="1" u="sng" dirty="0" err="1" smtClean="0"/>
              <a:t>costat</a:t>
            </a:r>
            <a:endParaRPr lang="es-ES" sz="2000" i="1" u="sng" dirty="0" smtClean="0"/>
          </a:p>
        </p:txBody>
      </p:sp>
      <p:grpSp>
        <p:nvGrpSpPr>
          <p:cNvPr id="2" name="Grupo 1"/>
          <p:cNvGrpSpPr/>
          <p:nvPr/>
        </p:nvGrpSpPr>
        <p:grpSpPr>
          <a:xfrm>
            <a:off x="1593022" y="4182180"/>
            <a:ext cx="1080000" cy="1080000"/>
            <a:chOff x="6631134" y="1753011"/>
            <a:chExt cx="3524248" cy="3524248"/>
          </a:xfrm>
        </p:grpSpPr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134" y="1753011"/>
              <a:ext cx="3524248" cy="35242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9" b="73025" l="9809" r="899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99" t="32427" r="13053" b="33898"/>
            <a:stretch/>
          </p:blipFill>
          <p:spPr>
            <a:xfrm>
              <a:off x="6730712" y="2992582"/>
              <a:ext cx="3325091" cy="4117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594" b="57221" l="3270" r="305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017" r="66044" b="41044"/>
            <a:stretch/>
          </p:blipFill>
          <p:spPr>
            <a:xfrm>
              <a:off x="7581905" y="3141061"/>
              <a:ext cx="1196684" cy="52647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9091" y="2872655"/>
              <a:ext cx="779323" cy="37840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2" name="CuadroTexto 31"/>
          <p:cNvSpPr txBox="1"/>
          <p:nvPr/>
        </p:nvSpPr>
        <p:spPr>
          <a:xfrm>
            <a:off x="559911" y="5819392"/>
            <a:ext cx="1277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err="1" smtClean="0"/>
              <a:t>Depressió</a:t>
            </a:r>
            <a:endParaRPr lang="es-ES" sz="2000" b="1" i="1" dirty="0"/>
          </a:p>
        </p:txBody>
      </p:sp>
      <p:sp>
        <p:nvSpPr>
          <p:cNvPr id="33" name="CuadroTexto 32"/>
          <p:cNvSpPr txBox="1"/>
          <p:nvPr/>
        </p:nvSpPr>
        <p:spPr>
          <a:xfrm>
            <a:off x="1648431" y="5829189"/>
            <a:ext cx="643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: </a:t>
            </a:r>
            <a:r>
              <a:rPr lang="es-ES" sz="2000" i="1" u="sng" dirty="0" err="1" smtClean="0"/>
              <a:t>Terres</a:t>
            </a:r>
            <a:r>
              <a:rPr lang="es-ES" sz="2000" i="1" u="sng" dirty="0" smtClean="0"/>
              <a:t> situada a </a:t>
            </a:r>
            <a:r>
              <a:rPr lang="es-ES" sz="2000" i="1" u="sng" dirty="0" err="1" smtClean="0"/>
              <a:t>menys</a:t>
            </a:r>
            <a:r>
              <a:rPr lang="es-ES" sz="2000" i="1" u="sng" dirty="0" smtClean="0"/>
              <a:t> altitud </a:t>
            </a:r>
            <a:r>
              <a:rPr lang="es-ES" sz="2000" i="1" dirty="0" smtClean="0"/>
              <a:t>que les </a:t>
            </a:r>
            <a:r>
              <a:rPr lang="es-ES" sz="2000" i="1" dirty="0" err="1" smtClean="0"/>
              <a:t>terres</a:t>
            </a:r>
            <a:r>
              <a:rPr lang="es-ES" sz="2000" i="1" dirty="0" smtClean="0"/>
              <a:t> del </a:t>
            </a:r>
            <a:r>
              <a:rPr lang="es-ES" sz="2000" i="1" dirty="0" err="1" smtClean="0"/>
              <a:t>voltant</a:t>
            </a:r>
            <a:endParaRPr lang="es-ES" sz="2000" i="1" dirty="0" smtClean="0"/>
          </a:p>
        </p:txBody>
      </p:sp>
      <p:cxnSp>
        <p:nvCxnSpPr>
          <p:cNvPr id="50" name="Conector recto de flecha 49"/>
          <p:cNvCxnSpPr/>
          <p:nvPr/>
        </p:nvCxnSpPr>
        <p:spPr>
          <a:xfrm>
            <a:off x="2022764" y="4284257"/>
            <a:ext cx="240029" cy="1727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n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021" y="5547687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91" y="4149606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2" name="Conector recto de flecha 51"/>
          <p:cNvCxnSpPr/>
          <p:nvPr/>
        </p:nvCxnSpPr>
        <p:spPr>
          <a:xfrm>
            <a:off x="7248572" y="4153320"/>
            <a:ext cx="240029" cy="1727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/>
          <p:cNvCxnSpPr/>
          <p:nvPr/>
        </p:nvCxnSpPr>
        <p:spPr>
          <a:xfrm flipV="1">
            <a:off x="8488021" y="6315075"/>
            <a:ext cx="0" cy="4779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uadroTexto 53"/>
          <p:cNvSpPr txBox="1"/>
          <p:nvPr/>
        </p:nvSpPr>
        <p:spPr>
          <a:xfrm>
            <a:off x="573934" y="2769114"/>
            <a:ext cx="822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A </a:t>
            </a:r>
            <a:r>
              <a:rPr lang="es-ES" sz="2000" i="1" dirty="0" err="1" smtClean="0"/>
              <a:t>l’hivern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són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fredes</a:t>
            </a:r>
            <a:r>
              <a:rPr lang="es-ES" sz="2000" i="1" dirty="0" smtClean="0"/>
              <a:t> i </a:t>
            </a:r>
            <a:r>
              <a:rPr lang="es-ES" sz="2000" i="1" dirty="0" err="1" smtClean="0"/>
              <a:t>l’estius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són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força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elevedes</a:t>
            </a:r>
            <a:r>
              <a:rPr lang="es-ES" sz="2000" i="1" dirty="0" smtClean="0"/>
              <a:t>. A </a:t>
            </a:r>
            <a:r>
              <a:rPr lang="es-ES" sz="2000" i="1" dirty="0" err="1" smtClean="0"/>
              <a:t>l’hivern</a:t>
            </a:r>
            <a:r>
              <a:rPr lang="es-ES" sz="2000" i="1" dirty="0" smtClean="0"/>
              <a:t> es </a:t>
            </a:r>
            <a:r>
              <a:rPr lang="es-ES" sz="2000" i="1" dirty="0" err="1" smtClean="0"/>
              <a:t>formin</a:t>
            </a:r>
            <a:r>
              <a:rPr lang="es-ES" sz="2000" i="1" dirty="0" smtClean="0"/>
              <a:t> </a:t>
            </a:r>
            <a:r>
              <a:rPr lang="es-ES" sz="2000" b="1" i="1" u="sng" dirty="0" err="1" smtClean="0"/>
              <a:t>boires</a:t>
            </a:r>
            <a:r>
              <a:rPr lang="es-ES" sz="2000" i="1" dirty="0" smtClean="0"/>
              <a:t>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021" y="2401366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"/>
          <a:stretch/>
        </p:blipFill>
        <p:spPr>
          <a:xfrm>
            <a:off x="4765791" y="978431"/>
            <a:ext cx="2550214" cy="167867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3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7" grpId="0"/>
      <p:bldP spid="22" grpId="0"/>
      <p:bldP spid="23" grpId="0"/>
      <p:bldP spid="32" grpId="0"/>
      <p:bldP spid="3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53817" y="455211"/>
            <a:ext cx="300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3</a:t>
            </a:r>
            <a:r>
              <a:rPr lang="es-ES" sz="2800" b="1" dirty="0" smtClean="0"/>
              <a:t>-COSTA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331713" y="1298270"/>
            <a:ext cx="36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</a:t>
            </a:r>
            <a:r>
              <a:rPr lang="es-ES" sz="2000" i="1" dirty="0" err="1" smtClean="0"/>
              <a:t>Terreny</a:t>
            </a:r>
            <a:r>
              <a:rPr lang="es-ES" sz="2000" i="1" dirty="0" smtClean="0"/>
              <a:t> que hi ha a </a:t>
            </a:r>
            <a:r>
              <a:rPr lang="es-ES" sz="2000" i="1" u="sng" dirty="0" smtClean="0"/>
              <a:t>tocar del mar</a:t>
            </a:r>
            <a:r>
              <a:rPr lang="es-ES" sz="2000" i="1" dirty="0" smtClean="0"/>
              <a:t>.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407939" y="4173148"/>
            <a:ext cx="2966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Hi ha dos </a:t>
            </a:r>
            <a:r>
              <a:rPr lang="es-ES" sz="2000" dirty="0" err="1" smtClean="0"/>
              <a:t>paitges</a:t>
            </a:r>
            <a:r>
              <a:rPr lang="es-ES" sz="2000" dirty="0" smtClean="0"/>
              <a:t> de costa</a:t>
            </a:r>
            <a:endParaRPr lang="es-ES" sz="16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3885000" y="2145074"/>
            <a:ext cx="1903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</a:t>
            </a:r>
            <a:r>
              <a:rPr lang="es-ES" sz="2000" b="1" i="1" dirty="0" smtClean="0"/>
              <a:t>La </a:t>
            </a:r>
            <a:r>
              <a:rPr lang="es-ES" sz="2000" b="1" i="1" dirty="0" err="1" smtClean="0"/>
              <a:t>platja</a:t>
            </a:r>
            <a:endParaRPr lang="es-ES" sz="2000" b="1" i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3935394" y="4237334"/>
            <a:ext cx="2029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</a:t>
            </a:r>
            <a:r>
              <a:rPr lang="es-ES" sz="2000" b="1" i="1" dirty="0" err="1" smtClean="0"/>
              <a:t>Els</a:t>
            </a:r>
            <a:r>
              <a:rPr lang="es-ES" sz="2000" b="1" i="1" dirty="0" smtClean="0"/>
              <a:t> </a:t>
            </a:r>
            <a:r>
              <a:rPr lang="es-ES" sz="2000" b="1" i="1" dirty="0" err="1" smtClean="0"/>
              <a:t>penya-segats</a:t>
            </a:r>
            <a:endParaRPr lang="es-ES" sz="2000" b="1" i="1" dirty="0"/>
          </a:p>
        </p:txBody>
      </p:sp>
      <p:sp>
        <p:nvSpPr>
          <p:cNvPr id="29" name="Abrir llave 28"/>
          <p:cNvSpPr/>
          <p:nvPr/>
        </p:nvSpPr>
        <p:spPr>
          <a:xfrm>
            <a:off x="3492733" y="2145074"/>
            <a:ext cx="346968" cy="445625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/>
          <p:cNvSpPr txBox="1"/>
          <p:nvPr/>
        </p:nvSpPr>
        <p:spPr>
          <a:xfrm>
            <a:off x="3635092" y="2150633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1-</a:t>
            </a:r>
            <a:endParaRPr lang="es-ES" sz="20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3719598" y="4228403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2</a:t>
            </a:r>
            <a:r>
              <a:rPr lang="es-ES" sz="2000" dirty="0" smtClean="0"/>
              <a:t>-</a:t>
            </a:r>
            <a:endParaRPr lang="es-ES" sz="20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4949951" y="2154005"/>
            <a:ext cx="465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</a:t>
            </a:r>
            <a:r>
              <a:rPr lang="es-ES" sz="2000" i="1" u="sng" dirty="0" err="1" smtClean="0"/>
              <a:t>Extensions</a:t>
            </a:r>
            <a:r>
              <a:rPr lang="es-ES" sz="2000" i="1" u="sng" dirty="0" smtClean="0"/>
              <a:t> planes de sorra </a:t>
            </a:r>
            <a:r>
              <a:rPr lang="es-ES" sz="2000" i="1" dirty="0" smtClean="0"/>
              <a:t>i </a:t>
            </a:r>
            <a:r>
              <a:rPr lang="es-ES" sz="2000" i="1" dirty="0" err="1" smtClean="0"/>
              <a:t>pedres</a:t>
            </a:r>
            <a:r>
              <a:rPr lang="es-ES" sz="2000" i="1" dirty="0" smtClean="0"/>
              <a:t>.</a:t>
            </a:r>
            <a:endParaRPr lang="es-ES" sz="2000" i="1" dirty="0"/>
          </a:p>
        </p:txBody>
      </p:sp>
      <p:sp>
        <p:nvSpPr>
          <p:cNvPr id="34" name="CuadroTexto 33"/>
          <p:cNvSpPr txBox="1"/>
          <p:nvPr/>
        </p:nvSpPr>
        <p:spPr>
          <a:xfrm>
            <a:off x="3885948" y="4646375"/>
            <a:ext cx="465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u="sng" dirty="0" smtClean="0"/>
              <a:t> </a:t>
            </a:r>
            <a:r>
              <a:rPr lang="es-ES" sz="2000" i="1" u="sng" dirty="0" err="1" smtClean="0"/>
              <a:t>Muntanyes</a:t>
            </a:r>
            <a:r>
              <a:rPr lang="es-ES" sz="2000" i="1" u="sng" dirty="0" smtClean="0"/>
              <a:t> </a:t>
            </a:r>
            <a:r>
              <a:rPr lang="es-ES" sz="2000" i="1" dirty="0" err="1" smtClean="0"/>
              <a:t>situades</a:t>
            </a:r>
            <a:r>
              <a:rPr lang="es-ES" sz="2000" i="1" dirty="0" smtClean="0"/>
              <a:t> a </a:t>
            </a:r>
            <a:r>
              <a:rPr lang="es-ES" sz="2000" i="1" u="sng" dirty="0" smtClean="0"/>
              <a:t>tocar del mar</a:t>
            </a:r>
            <a:r>
              <a:rPr lang="es-ES" sz="2000" i="1" dirty="0" smtClean="0"/>
              <a:t>.</a:t>
            </a:r>
            <a:endParaRPr lang="es-ES" sz="2000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69" y="2631264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65" y="5064347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9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27" grpId="1"/>
      <p:bldP spid="28" grpId="0"/>
      <p:bldP spid="28" grpId="1"/>
      <p:bldP spid="29" grpId="0" animBg="1"/>
      <p:bldP spid="30" grpId="0"/>
      <p:bldP spid="30" grpId="1"/>
      <p:bldP spid="31" grpId="0"/>
      <p:bldP spid="31" grpId="1"/>
      <p:bldP spid="32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87853" y="4652788"/>
            <a:ext cx="704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CAP: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73137" y="4652788"/>
            <a:ext cx="3075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u="sng" dirty="0" smtClean="0"/>
              <a:t>Terra que entra </a:t>
            </a:r>
            <a:r>
              <a:rPr lang="es-ES" sz="2000" i="1" dirty="0" smtClean="0"/>
              <a:t>mar </a:t>
            </a:r>
            <a:r>
              <a:rPr lang="es-ES" sz="2000" i="1" dirty="0" err="1" smtClean="0"/>
              <a:t>endins</a:t>
            </a:r>
            <a:r>
              <a:rPr lang="es-ES" sz="2000" i="1" dirty="0" smtClean="0"/>
              <a:t>.</a:t>
            </a:r>
            <a:endParaRPr lang="es-ES" sz="1600" b="1" i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40" y="5180382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251093" y="497306"/>
            <a:ext cx="5734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</a:t>
            </a:r>
            <a:r>
              <a:rPr lang="es-ES" sz="2000" b="1" dirty="0" smtClean="0"/>
              <a:t>LA COSTA PRESENTA FORMES DE RELLEU DIVERSES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87853" y="2513106"/>
            <a:ext cx="834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GOLF: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56267" y="2513106"/>
            <a:ext cx="3623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u="sng" dirty="0" err="1" smtClean="0"/>
              <a:t>Entrant</a:t>
            </a:r>
            <a:r>
              <a:rPr lang="es-ES" sz="2000" i="1" u="sng" dirty="0" smtClean="0"/>
              <a:t> del mar </a:t>
            </a:r>
            <a:r>
              <a:rPr lang="es-ES" sz="2000" i="1" dirty="0" err="1" smtClean="0"/>
              <a:t>dins</a:t>
            </a:r>
            <a:r>
              <a:rPr lang="es-ES" sz="2000" i="1" dirty="0" smtClean="0"/>
              <a:t> de la </a:t>
            </a:r>
            <a:r>
              <a:rPr lang="es-ES" sz="2000" i="1" dirty="0" err="1" smtClean="0"/>
              <a:t>terra</a:t>
            </a:r>
            <a:r>
              <a:rPr lang="es-ES" sz="2000" i="1" dirty="0" smtClean="0"/>
              <a:t>.</a:t>
            </a:r>
            <a:endParaRPr lang="es-ES" sz="1600" b="1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40" y="3030133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Abrir llave 10"/>
          <p:cNvSpPr/>
          <p:nvPr/>
        </p:nvSpPr>
        <p:spPr>
          <a:xfrm>
            <a:off x="4641269" y="1282824"/>
            <a:ext cx="388458" cy="293792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5137704" y="1361708"/>
            <a:ext cx="1903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</a:t>
            </a:r>
            <a:r>
              <a:rPr lang="es-ES" sz="2000" b="1" i="1" dirty="0" smtClean="0"/>
              <a:t>Golf </a:t>
            </a:r>
            <a:r>
              <a:rPr lang="es-ES" sz="2000" b="1" i="1" dirty="0" err="1" smtClean="0"/>
              <a:t>petit</a:t>
            </a:r>
            <a:r>
              <a:rPr lang="es-ES" sz="2000" b="1" i="1" dirty="0" smtClean="0"/>
              <a:t>: </a:t>
            </a:r>
            <a:r>
              <a:rPr lang="es-ES" sz="2000" b="1" i="1" u="sng" dirty="0" smtClean="0"/>
              <a:t>CALA</a:t>
            </a:r>
            <a:endParaRPr lang="es-ES" sz="2000" b="1" i="1" u="sng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887796" y="1367267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1-</a:t>
            </a:r>
            <a:endParaRPr lang="es-ES" sz="20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137704" y="3750872"/>
            <a:ext cx="2282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</a:t>
            </a:r>
            <a:r>
              <a:rPr lang="es-ES" sz="2000" b="1" i="1" dirty="0" smtClean="0"/>
              <a:t>Golf gran: </a:t>
            </a:r>
            <a:r>
              <a:rPr lang="es-ES" sz="2000" b="1" i="1" u="sng" dirty="0" smtClean="0"/>
              <a:t>BADIA</a:t>
            </a:r>
            <a:endParaRPr lang="es-ES" sz="2000" b="1" i="1" u="sng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887796" y="3756431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2</a:t>
            </a:r>
            <a:r>
              <a:rPr lang="es-ES" sz="2000" dirty="0" smtClean="0"/>
              <a:t>-</a:t>
            </a:r>
            <a:endParaRPr lang="es-ES" sz="20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050" y="903402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050" y="3212788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8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1" grpId="0" animBg="1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54107" y="3308897"/>
            <a:ext cx="704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ILLA: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39391" y="3308897"/>
            <a:ext cx="4025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err="1" smtClean="0"/>
              <a:t>Porció</a:t>
            </a:r>
            <a:r>
              <a:rPr lang="es-ES" sz="2000" i="1" dirty="0" smtClean="0"/>
              <a:t> de </a:t>
            </a:r>
            <a:r>
              <a:rPr lang="es-ES" sz="2000" i="1" dirty="0" err="1" smtClean="0"/>
              <a:t>terra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envoltada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d’aigua</a:t>
            </a:r>
            <a:r>
              <a:rPr lang="es-ES" sz="2000" i="1" dirty="0" smtClean="0"/>
              <a:t>.</a:t>
            </a:r>
            <a:endParaRPr lang="es-ES" sz="1600" b="1" i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523586" y="700059"/>
            <a:ext cx="172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PENÍNSULA: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012389" y="678010"/>
            <a:ext cx="7852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err="1" smtClean="0"/>
              <a:t>Porció</a:t>
            </a:r>
            <a:r>
              <a:rPr lang="es-ES" sz="2000" i="1" dirty="0" smtClean="0"/>
              <a:t> de </a:t>
            </a:r>
            <a:r>
              <a:rPr lang="es-ES" sz="2000" i="1" dirty="0" err="1" smtClean="0"/>
              <a:t>terra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envoltada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d’aigua</a:t>
            </a:r>
            <a:r>
              <a:rPr lang="es-ES" sz="2000" i="1" dirty="0" smtClean="0"/>
              <a:t>, </a:t>
            </a:r>
            <a:r>
              <a:rPr lang="es-ES" sz="2000" i="1" dirty="0" err="1" smtClean="0"/>
              <a:t>mensy</a:t>
            </a:r>
            <a:r>
              <a:rPr lang="es-ES" sz="2000" i="1" dirty="0" smtClean="0"/>
              <a:t> per un, que </a:t>
            </a:r>
            <a:r>
              <a:rPr lang="es-ES" sz="2000" i="1" dirty="0" err="1" smtClean="0"/>
              <a:t>s’anomena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istme</a:t>
            </a:r>
            <a:r>
              <a:rPr lang="es-ES" sz="2000" i="1" dirty="0" smtClean="0"/>
              <a:t>.</a:t>
            </a:r>
            <a:endParaRPr lang="es-ES" sz="1600" b="1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91" y="1414429"/>
            <a:ext cx="1620000" cy="16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91" y="3983475"/>
            <a:ext cx="1620000" cy="16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3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361660"/>
            <a:ext cx="1142998" cy="26376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1688" y="3196732"/>
            <a:ext cx="286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EL CLIME</a:t>
            </a:r>
            <a:endParaRPr lang="es-ES" sz="2800" b="1" dirty="0">
              <a:solidFill>
                <a:srgbClr val="0070C0"/>
              </a:solidFill>
            </a:endParaRPr>
          </a:p>
        </p:txBody>
      </p:sp>
      <p:sp>
        <p:nvSpPr>
          <p:cNvPr id="5" name="Abrir llave 4"/>
          <p:cNvSpPr/>
          <p:nvPr/>
        </p:nvSpPr>
        <p:spPr>
          <a:xfrm>
            <a:off x="2961290" y="297871"/>
            <a:ext cx="548639" cy="63718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91688" y="3936113"/>
            <a:ext cx="2869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 smtClean="0"/>
              <a:t>PER SABER QUIN ÉS EL CLIME D’UN LLOC CAL CONÈIXER...</a:t>
            </a:r>
            <a:endParaRPr lang="es-ES" sz="2000" i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335118" y="278724"/>
            <a:ext cx="304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2800" u="sng" dirty="0" smtClean="0">
                <a:solidFill>
                  <a:srgbClr val="0070C0"/>
                </a:solidFill>
              </a:rPr>
              <a:t>La temperatura</a:t>
            </a:r>
            <a:r>
              <a:rPr lang="es-ES" sz="2800" dirty="0" smtClean="0">
                <a:solidFill>
                  <a:srgbClr val="0070C0"/>
                </a:solidFill>
              </a:rPr>
              <a:t>:</a:t>
            </a:r>
            <a:r>
              <a:rPr lang="es-ES" sz="2800" dirty="0" smtClean="0"/>
              <a:t> </a:t>
            </a:r>
            <a:r>
              <a:rPr lang="es-ES" sz="28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800" i="1" u="sng" dirty="0" smtClean="0">
                <a:solidFill>
                  <a:srgbClr val="00B0F0"/>
                </a:solidFill>
              </a:rPr>
              <a:t> </a:t>
            </a:r>
            <a:endParaRPr lang="es-ES" sz="2800" i="1" u="sng" dirty="0">
              <a:solidFill>
                <a:srgbClr val="00B0F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399560" y="3214879"/>
            <a:ext cx="3227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ca-ES" sz="2800" u="sng" dirty="0" smtClean="0">
                <a:solidFill>
                  <a:srgbClr val="0070C0"/>
                </a:solidFill>
              </a:rPr>
              <a:t>Les precipitacions: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460767" y="5211389"/>
            <a:ext cx="163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ca-ES" sz="2800" u="sng" dirty="0" smtClean="0">
                <a:solidFill>
                  <a:srgbClr val="0070C0"/>
                </a:solidFill>
              </a:rPr>
              <a:t>El vent</a:t>
            </a:r>
            <a:r>
              <a:rPr lang="es-ES" sz="2800" u="sng" dirty="0" smtClean="0">
                <a:solidFill>
                  <a:srgbClr val="0070C0"/>
                </a:solidFill>
              </a:rPr>
              <a:t>:</a:t>
            </a:r>
            <a:endParaRPr lang="es-ES" sz="2800" u="sng" dirty="0">
              <a:solidFill>
                <a:srgbClr val="0070C0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91" y="3129818"/>
            <a:ext cx="444195" cy="44419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903" y="3710701"/>
            <a:ext cx="461783" cy="46178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551965" y="765671"/>
            <a:ext cx="5758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Ens</a:t>
            </a:r>
            <a:r>
              <a:rPr lang="es-ES" sz="2000" dirty="0" smtClean="0"/>
              <a:t> indica el </a:t>
            </a:r>
            <a:r>
              <a:rPr lang="es-ES" sz="2000" dirty="0" err="1" smtClean="0"/>
              <a:t>grau</a:t>
            </a:r>
            <a:r>
              <a:rPr lang="es-ES" sz="2000" dirty="0" smtClean="0"/>
              <a:t> de calor o de </a:t>
            </a:r>
            <a:r>
              <a:rPr lang="es-ES" sz="2000" dirty="0" err="1" smtClean="0"/>
              <a:t>fred</a:t>
            </a:r>
            <a:r>
              <a:rPr lang="es-ES" sz="2000" dirty="0" smtClean="0"/>
              <a:t> que fa en un </a:t>
            </a:r>
            <a:r>
              <a:rPr lang="es-ES" sz="2000" dirty="0" err="1" smtClean="0"/>
              <a:t>lloc</a:t>
            </a:r>
            <a:r>
              <a:rPr lang="es-ES" sz="2000" dirty="0" smtClean="0"/>
              <a:t>.</a:t>
            </a:r>
            <a:endParaRPr lang="ca-ES" sz="2000" i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3637633" y="3719988"/>
            <a:ext cx="310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i="1" dirty="0"/>
              <a:t>L</a:t>
            </a:r>
            <a:r>
              <a:rPr lang="ca-ES" sz="2000" i="1" dirty="0" smtClean="0"/>
              <a:t>’aigua que cau dels núvols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4465" y="4358993"/>
            <a:ext cx="415696" cy="539415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6716605" y="3103991"/>
            <a:ext cx="89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solidFill>
                  <a:srgbClr val="0070C0"/>
                </a:solidFill>
              </a:rPr>
              <a:t>- </a:t>
            </a:r>
            <a:r>
              <a:rPr lang="ca-ES" i="1" dirty="0" smtClean="0">
                <a:solidFill>
                  <a:srgbClr val="0070C0"/>
                </a:solidFill>
              </a:rPr>
              <a:t>Pluja</a:t>
            </a:r>
            <a:endParaRPr lang="ca-ES" i="1" dirty="0">
              <a:solidFill>
                <a:srgbClr val="0070C0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6716605" y="3719988"/>
            <a:ext cx="70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solidFill>
                  <a:srgbClr val="0070C0"/>
                </a:solidFill>
              </a:rPr>
              <a:t>- </a:t>
            </a:r>
            <a:r>
              <a:rPr lang="ca-ES" i="1" dirty="0" smtClean="0">
                <a:solidFill>
                  <a:srgbClr val="0070C0"/>
                </a:solidFill>
              </a:rPr>
              <a:t>Neu</a:t>
            </a:r>
            <a:endParaRPr lang="ca-ES" i="1" dirty="0">
              <a:solidFill>
                <a:srgbClr val="0070C0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6716605" y="4309172"/>
            <a:ext cx="1415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solidFill>
                  <a:srgbClr val="0070C0"/>
                </a:solidFill>
              </a:rPr>
              <a:t>- </a:t>
            </a:r>
            <a:r>
              <a:rPr lang="ca-ES" i="1" dirty="0" smtClean="0">
                <a:solidFill>
                  <a:srgbClr val="0070C0"/>
                </a:solidFill>
              </a:rPr>
              <a:t>Calamarsa</a:t>
            </a:r>
            <a:endParaRPr lang="ca-ES" i="1" dirty="0">
              <a:solidFill>
                <a:srgbClr val="0070C0"/>
              </a:solidFill>
            </a:endParaRPr>
          </a:p>
        </p:txBody>
      </p:sp>
      <p:sp>
        <p:nvSpPr>
          <p:cNvPr id="41" name="Abrir llave 40"/>
          <p:cNvSpPr/>
          <p:nvPr/>
        </p:nvSpPr>
        <p:spPr>
          <a:xfrm>
            <a:off x="6584890" y="3111516"/>
            <a:ext cx="479969" cy="160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78" y="1456568"/>
            <a:ext cx="1524003" cy="1524003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3743477" y="5775098"/>
            <a:ext cx="310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i="1" dirty="0" smtClean="0"/>
              <a:t>És l’aire en moviment.</a:t>
            </a: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49"/>
          <a:stretch/>
        </p:blipFill>
        <p:spPr>
          <a:xfrm>
            <a:off x="5779569" y="1594119"/>
            <a:ext cx="371957" cy="705120"/>
          </a:xfrm>
          <a:prstGeom prst="rect">
            <a:avLst/>
          </a:prstGeom>
        </p:spPr>
      </p:pic>
      <p:grpSp>
        <p:nvGrpSpPr>
          <p:cNvPr id="45" name="Grupo 44"/>
          <p:cNvGrpSpPr/>
          <p:nvPr/>
        </p:nvGrpSpPr>
        <p:grpSpPr>
          <a:xfrm>
            <a:off x="8520968" y="1602819"/>
            <a:ext cx="487466" cy="697658"/>
            <a:chOff x="9407643" y="1203267"/>
            <a:chExt cx="811340" cy="1560281"/>
          </a:xfrm>
        </p:grpSpPr>
        <p:pic>
          <p:nvPicPr>
            <p:cNvPr id="46" name="Imagen 4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898"/>
            <a:stretch/>
          </p:blipFill>
          <p:spPr>
            <a:xfrm>
              <a:off x="9407643" y="1203267"/>
              <a:ext cx="595925" cy="1524003"/>
            </a:xfrm>
            <a:prstGeom prst="rect">
              <a:avLst/>
            </a:prstGeom>
          </p:spPr>
        </p:pic>
        <p:pic>
          <p:nvPicPr>
            <p:cNvPr id="47" name="Imagen 46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33" r="44512"/>
            <a:stretch/>
          </p:blipFill>
          <p:spPr>
            <a:xfrm rot="10800000">
              <a:off x="9953553" y="1239548"/>
              <a:ext cx="265430" cy="1524000"/>
            </a:xfrm>
            <a:prstGeom prst="rect">
              <a:avLst/>
            </a:prstGeom>
          </p:spPr>
        </p:pic>
      </p:grpSp>
      <p:pic>
        <p:nvPicPr>
          <p:cNvPr id="48" name="Imagen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664" y="1572974"/>
            <a:ext cx="722993" cy="722993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33" y="1557081"/>
            <a:ext cx="789664" cy="78966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144" y="1452356"/>
            <a:ext cx="964227" cy="96422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83802" y="1621851"/>
            <a:ext cx="658219" cy="658219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579" y="5069937"/>
            <a:ext cx="747622" cy="747622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4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7" grpId="1"/>
      <p:bldP spid="9" grpId="0"/>
      <p:bldP spid="9" grpId="1"/>
      <p:bldP spid="10" grpId="0"/>
      <p:bldP spid="10" grpId="1"/>
      <p:bldP spid="8" grpId="0"/>
      <p:bldP spid="27" grpId="0"/>
      <p:bldP spid="36" grpId="0"/>
      <p:bldP spid="37" grpId="0"/>
      <p:bldP spid="38" grpId="0"/>
      <p:bldP spid="41" grpId="0" animBg="1"/>
      <p:bldP spid="4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10081</TotalTime>
  <Words>381</Words>
  <Application>Microsoft Office PowerPoint</Application>
  <PresentationFormat>Panorámica</PresentationFormat>
  <Paragraphs>90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47</cp:revision>
  <dcterms:created xsi:type="dcterms:W3CDTF">2019-11-23T11:05:03Z</dcterms:created>
  <dcterms:modified xsi:type="dcterms:W3CDTF">2019-12-02T09:08:54Z</dcterms:modified>
</cp:coreProperties>
</file>